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Продуктовая презентация ТехДокСферы. Пилотный продукт, функции подтверждены живым контуром на 18.09.2026.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Контакты с сайта minerbot.space. Демонстрация: АРМ ПТО и АРМ руководителя.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E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03920" y="-1371600"/>
            <a:ext cx="4663440" cy="4663440"/>
          </a:xfrm>
          <a:prstGeom prst="ellipse">
            <a:avLst/>
          </a:prstGeom>
          <a:solidFill>
            <a:srgbClr val="21A038">
              <a:alpha val="22000"/>
            </a:srgbClr>
          </a:solidFill>
          <a:ln w="12700">
            <a:solidFill>
              <a:srgbClr val="21A038">
                <a:alpha val="0"/>
              </a:srgbClr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601200" y="4389120"/>
            <a:ext cx="3200400" cy="3200400"/>
          </a:xfrm>
          <a:prstGeom prst="ellipse">
            <a:avLst/>
          </a:prstGeom>
          <a:solidFill>
            <a:srgbClr val="18A999">
              <a:alpha val="18000"/>
            </a:srgbClr>
          </a:solidFill>
          <a:ln w="12700">
            <a:solidFill>
              <a:srgbClr val="18A999">
                <a:alpha val="0"/>
              </a:srgbClr>
            </a:solidFill>
            <a:prstDash val="solid"/>
          </a:ln>
        </p:spPr>
      </p:sp>
      <p:pic>
        <p:nvPicPr>
          <p:cNvPr id="4" name="Image 0" descr="/home/max/apps/ispoldoc/current/manager-arm/assets/techdoksfera-logo-poste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411480"/>
            <a:ext cx="2377440" cy="73152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66928" y="1481328"/>
            <a:ext cx="6583680" cy="292608"/>
          </a:xfrm>
          <a:prstGeom prst="roundRect">
            <a:avLst>
              <a:gd name="adj" fmla="val 25000"/>
            </a:avLst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640080" y="1545336"/>
            <a:ext cx="6437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Пилотный продукт · локальное развёртывание · ИИ с проверяемыми источниками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566928" y="2084832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контур исполнительной документации</a:t>
            </a:r>
            <a:endParaRPr lang="en-US" sz="3100" dirty="0"/>
          </a:p>
        </p:txBody>
      </p:sp>
      <p:sp>
        <p:nvSpPr>
          <p:cNvPr id="8" name="Text 5"/>
          <p:cNvSpPr/>
          <p:nvPr/>
        </p:nvSpPr>
        <p:spPr>
          <a:xfrm>
            <a:off x="566928" y="3054096"/>
            <a:ext cx="7772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dirty="0">
                <a:solidFill>
                  <a:srgbClr val="D5E4E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объекта — под контролем: реестр, комплектность, версии, замечания, согласование и локальный ИИ в одном проверяемом контуре.</a:t>
            </a:r>
            <a:endParaRPr lang="en-US" sz="1550" dirty="0"/>
          </a:p>
        </p:txBody>
      </p:sp>
      <p:sp>
        <p:nvSpPr>
          <p:cNvPr id="9" name="Text 6"/>
          <p:cNvSpPr/>
          <p:nvPr/>
        </p:nvSpPr>
        <p:spPr>
          <a:xfrm>
            <a:off x="566928" y="387705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DDF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 принимает решения — система сохраняет данные, статусы и историю работы.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8549640" y="1737360"/>
            <a:ext cx="2880360" cy="4160520"/>
          </a:xfrm>
          <a:prstGeom prst="roundRect">
            <a:avLst>
              <a:gd name="adj" fmla="val 3810"/>
            </a:avLst>
          </a:prstGeom>
          <a:solidFill>
            <a:srgbClr val="0D343C">
              <a:alpha val="96000"/>
            </a:srgbClr>
          </a:solidFill>
          <a:ln w="15875">
            <a:solidFill>
              <a:srgbClr val="18A999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1" name="Text 8"/>
          <p:cNvSpPr/>
          <p:nvPr/>
        </p:nvSpPr>
        <p:spPr>
          <a:xfrm>
            <a:off x="8796528" y="1956816"/>
            <a:ext cx="239572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РАБОТАЕТ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8796528" y="2304288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АРМ</a:t>
            </a:r>
            <a:endParaRPr lang="en-US" sz="1150" dirty="0"/>
          </a:p>
        </p:txBody>
      </p:sp>
      <p:sp>
        <p:nvSpPr>
          <p:cNvPr id="13" name="Text 10"/>
          <p:cNvSpPr/>
          <p:nvPr/>
        </p:nvSpPr>
        <p:spPr>
          <a:xfrm>
            <a:off x="8796528" y="2551176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 и руководитель — одна база</a:t>
            </a:r>
            <a:endParaRPr lang="en-US" sz="950" dirty="0"/>
          </a:p>
        </p:txBody>
      </p:sp>
      <p:sp>
        <p:nvSpPr>
          <p:cNvPr id="14" name="Text 11"/>
          <p:cNvSpPr/>
          <p:nvPr/>
        </p:nvSpPr>
        <p:spPr>
          <a:xfrm>
            <a:off x="8796528" y="2871216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и SHA-256</a:t>
            </a:r>
            <a:endParaRPr lang="en-US" sz="1150" dirty="0"/>
          </a:p>
        </p:txBody>
      </p:sp>
      <p:sp>
        <p:nvSpPr>
          <p:cNvPr id="15" name="Text 12"/>
          <p:cNvSpPr/>
          <p:nvPr/>
        </p:nvSpPr>
        <p:spPr>
          <a:xfrm>
            <a:off x="8796528" y="3118104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история файлов</a:t>
            </a:r>
            <a:endParaRPr lang="en-US" sz="950" dirty="0"/>
          </a:p>
        </p:txBody>
      </p:sp>
      <p:sp>
        <p:nvSpPr>
          <p:cNvPr id="16" name="Text 13"/>
          <p:cNvSpPr/>
          <p:nvPr/>
        </p:nvSpPr>
        <p:spPr>
          <a:xfrm>
            <a:off x="8796528" y="3438144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OCR с подтверждением</a:t>
            </a:r>
            <a:endParaRPr lang="en-US" sz="1150" dirty="0"/>
          </a:p>
        </p:txBody>
      </p:sp>
      <p:sp>
        <p:nvSpPr>
          <p:cNvPr id="17" name="Text 14"/>
          <p:cNvSpPr/>
          <p:nvPr/>
        </p:nvSpPr>
        <p:spPr>
          <a:xfrm>
            <a:off x="8796528" y="3685032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 ручной проверки</a:t>
            </a:r>
            <a:endParaRPr lang="en-US" sz="950" dirty="0"/>
          </a:p>
        </p:txBody>
      </p:sp>
      <p:sp>
        <p:nvSpPr>
          <p:cNvPr id="18" name="Text 15"/>
          <p:cNvSpPr/>
          <p:nvPr/>
        </p:nvSpPr>
        <p:spPr>
          <a:xfrm>
            <a:off x="8796528" y="4005072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Ролевой маршрут</a:t>
            </a:r>
            <a:endParaRPr lang="en-US" sz="1150" dirty="0"/>
          </a:p>
        </p:txBody>
      </p:sp>
      <p:sp>
        <p:nvSpPr>
          <p:cNvPr id="19" name="Text 16"/>
          <p:cNvSpPr/>
          <p:nvPr/>
        </p:nvSpPr>
        <p:spPr>
          <a:xfrm>
            <a:off x="8796528" y="4251960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ПТО → стройконтроль → подпись</a:t>
            </a:r>
            <a:endParaRPr lang="en-US" sz="950" dirty="0"/>
          </a:p>
        </p:txBody>
      </p:sp>
      <p:sp>
        <p:nvSpPr>
          <p:cNvPr id="20" name="Text 17"/>
          <p:cNvSpPr/>
          <p:nvPr/>
        </p:nvSpPr>
        <p:spPr>
          <a:xfrm>
            <a:off x="8796528" y="4572000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CMS-подписи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8796528" y="4818888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доверия УЦ, CRL</a:t>
            </a:r>
            <a:endParaRPr lang="en-US" sz="950" dirty="0"/>
          </a:p>
        </p:txBody>
      </p:sp>
      <p:sp>
        <p:nvSpPr>
          <p:cNvPr id="22" name="Text 19"/>
          <p:cNvSpPr/>
          <p:nvPr/>
        </p:nvSpPr>
        <p:spPr>
          <a:xfrm>
            <a:off x="8796528" y="5138928"/>
            <a:ext cx="239572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ИИ</a:t>
            </a:r>
            <a:endParaRPr lang="en-US" sz="1150" dirty="0"/>
          </a:p>
        </p:txBody>
      </p:sp>
      <p:sp>
        <p:nvSpPr>
          <p:cNvPr id="23" name="Text 20"/>
          <p:cNvSpPr/>
          <p:nvPr/>
        </p:nvSpPr>
        <p:spPr>
          <a:xfrm>
            <a:off x="8796528" y="5385816"/>
            <a:ext cx="239572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CFE1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— со ссылкой на источник</a:t>
            </a:r>
            <a:endParaRPr lang="en-US" sz="950" dirty="0"/>
          </a:p>
        </p:txBody>
      </p:sp>
      <p:sp>
        <p:nvSpPr>
          <p:cNvPr id="24" name="Text 21"/>
          <p:cNvSpPr/>
          <p:nvPr/>
        </p:nvSpPr>
        <p:spPr>
          <a:xfrm>
            <a:off x="566928" y="6181344"/>
            <a:ext cx="5029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91A9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18 сентября 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Проблема: папочный хаос ИД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Исполнительная документация не должна зависеть от памяти одного специалиста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04088" y="1792224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04088" y="186080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4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04088" y="2322576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расходятся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04088" y="2688336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Реестры, акты, журналы и схемы лежат в каталогах, переписках и на локальных дисках; единой картины объекта нет.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4297680" y="1591056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4498848" y="1792224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498848" y="186080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4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498848" y="2322576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смешиваются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4498848" y="2688336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Непонятно, какая версия актуальна: файл перезаписывается, а история правок теряется.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8092440" y="1591056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8293608" y="1792224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93608" y="186080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4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8293608" y="2322576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 всплывает в конце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8293608" y="2688336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Недостаточный комплект обнаруживается перед сдачей объекта — замечания и простои.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3922776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704088" y="4123944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704088" y="419252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4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704088" y="4654296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на словах</a:t>
            </a:r>
            <a:endParaRPr lang="en-US" sz="1450" dirty="0"/>
          </a:p>
        </p:txBody>
      </p:sp>
      <p:sp>
        <p:nvSpPr>
          <p:cNvPr id="25" name="Text 23"/>
          <p:cNvSpPr/>
          <p:nvPr/>
        </p:nvSpPr>
        <p:spPr>
          <a:xfrm>
            <a:off x="704088" y="5020056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Статусы, ответственные и сроки не видны руководителю; консолидация портфеля — ручная.</a:t>
            </a:r>
            <a:endParaRPr lang="en-US" sz="1100" dirty="0"/>
          </a:p>
        </p:txBody>
      </p:sp>
      <p:sp>
        <p:nvSpPr>
          <p:cNvPr id="26" name="Shape 24"/>
          <p:cNvSpPr/>
          <p:nvPr/>
        </p:nvSpPr>
        <p:spPr>
          <a:xfrm>
            <a:off x="4297680" y="3922776"/>
            <a:ext cx="361188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4498848" y="4123944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498848" y="4192524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94B4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4498848" y="4654296"/>
            <a:ext cx="32095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«магия»</a:t>
            </a:r>
            <a:endParaRPr lang="en-US" sz="1450" dirty="0"/>
          </a:p>
        </p:txBody>
      </p:sp>
      <p:sp>
        <p:nvSpPr>
          <p:cNvPr id="30" name="Text 28"/>
          <p:cNvSpPr/>
          <p:nvPr/>
        </p:nvSpPr>
        <p:spPr>
          <a:xfrm>
            <a:off x="4498848" y="5020056"/>
            <a:ext cx="320954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нейросети дают выводы без источника; решения по документам нельзя проверить.</a:t>
            </a:r>
            <a:endParaRPr lang="en-US" sz="1100" dirty="0"/>
          </a:p>
        </p:txBody>
      </p:sp>
      <p:sp>
        <p:nvSpPr>
          <p:cNvPr id="31" name="Shape 29"/>
          <p:cNvSpPr/>
          <p:nvPr/>
        </p:nvSpPr>
        <p:spPr>
          <a:xfrm>
            <a:off x="502920" y="5989320"/>
            <a:ext cx="11183112" cy="457200"/>
          </a:xfrm>
          <a:prstGeom prst="roundRect">
            <a:avLst>
              <a:gd name="adj" fmla="val 16000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2" name="Text 30"/>
          <p:cNvSpPr/>
          <p:nvPr/>
        </p:nvSpPr>
        <p:spPr>
          <a:xfrm>
            <a:off x="749808" y="6062472"/>
            <a:ext cx="10789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собирает работу с документацией объекта в одном проверяемом контуре — без «магии» и без смены привычных ролей.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ТехДокСфера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 · одна база · один проверяемый процесс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6080760" cy="4553712"/>
          </a:xfrm>
          <a:prstGeom prst="roundRect">
            <a:avLst>
              <a:gd name="adj" fmla="val 1606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828800"/>
            <a:ext cx="1005840" cy="292608"/>
          </a:xfrm>
          <a:prstGeom prst="roundRect">
            <a:avLst>
              <a:gd name="adj" fmla="val 25000"/>
            </a:avLst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92808"/>
            <a:ext cx="8595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49808" y="2286000"/>
            <a:ext cx="5577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— цифровой контур исполнительной документации капитального строительства.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749808" y="2999232"/>
            <a:ext cx="5577840" cy="29718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документов объекта: разделы, типы, статусы, ответственные, сроки.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Комплектность: обязательные позиции сопоставляются с фактом, список недостающего — без ручной сводки.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и SHA-256: история файлов, контроль дублей, неизменяемость принятой версии.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OCR и распознавание с обязательным подтверждением специалистом.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Ролевое согласование: ПТО → стройконтроль → руководитель → подпись.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ИИ: сводки и поиск проблем со ссылкой на документ и версию.</a:t>
            </a:r>
            <a:endParaRPr lang="en-US" sz="1250" dirty="0"/>
          </a:p>
        </p:txBody>
      </p:sp>
      <p:sp>
        <p:nvSpPr>
          <p:cNvPr id="11" name="Shape 9"/>
          <p:cNvSpPr/>
          <p:nvPr/>
        </p:nvSpPr>
        <p:spPr>
          <a:xfrm>
            <a:off x="6839712" y="1591056"/>
            <a:ext cx="4846320" cy="4553712"/>
          </a:xfrm>
          <a:prstGeom prst="roundRect">
            <a:avLst>
              <a:gd name="adj" fmla="val 1606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7086600" y="1828800"/>
            <a:ext cx="4297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086600" y="221284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решает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086600" y="246888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подготавливает и сохраняет; статус «принято» устанавливает только инженер.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086600" y="299008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воспроизводимо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086600" y="324612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версия зафиксирована хешем; каждое действие — в аудите.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086600" y="376732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проверяем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7086600" y="402336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вывод — со ссылкой на документ и версию; без внешних AI API.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7086600" y="454456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 контуре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7086600" y="480060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On-premise развёртывание; документы не покидают организацию.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7086600" y="5321808"/>
            <a:ext cx="4343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замена инженеру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7086600" y="5577840"/>
            <a:ext cx="4343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повторяемых операций, а не подмена ответственности.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пилотного контура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Подключены к единому API и базе проекта — не витрина обещаний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177393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и структура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Разделы, типы, статусы, ответственные, сроки и фильтры в одном интерфейсе.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355848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38728" y="177393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38728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38728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Комплектность</a:t>
            </a:r>
            <a:endParaRPr lang="en-US" sz="1280" dirty="0"/>
          </a:p>
        </p:txBody>
      </p:sp>
      <p:sp>
        <p:nvSpPr>
          <p:cNvPr id="15" name="Text 13"/>
          <p:cNvSpPr/>
          <p:nvPr/>
        </p:nvSpPr>
        <p:spPr>
          <a:xfrm>
            <a:off x="3538728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обязательных позиций с согласованными документами и список недостающего.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208776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91656" y="177393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91656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91656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и дубли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6391656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загрузка, контроль SHA-256, поиск дублей, история файловых версий.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9061704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244584" y="177393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44584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244584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OCR с подтверждением</a:t>
            </a:r>
            <a:endParaRPr lang="en-US" sz="1280" dirty="0"/>
          </a:p>
        </p:txBody>
      </p:sp>
      <p:sp>
        <p:nvSpPr>
          <p:cNvPr id="25" name="Text 23"/>
          <p:cNvSpPr/>
          <p:nvPr/>
        </p:nvSpPr>
        <p:spPr>
          <a:xfrm>
            <a:off x="9244584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текста и распознавание сканов; очередь проверки результата специалистом.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502920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85800" y="410565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85800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</a:t>
            </a:r>
            <a:endParaRPr lang="en-US" sz="1280" dirty="0"/>
          </a:p>
        </p:txBody>
      </p:sp>
      <p:sp>
        <p:nvSpPr>
          <p:cNvPr id="30" name="Text 28"/>
          <p:cNvSpPr/>
          <p:nvPr/>
        </p:nvSpPr>
        <p:spPr>
          <a:xfrm>
            <a:off x="685800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ПТО → стройконтроль → руководитель → подпись; возвраты с обязательным комментарием.</a:t>
            </a:r>
            <a:endParaRPr lang="en-US" sz="1020" dirty="0"/>
          </a:p>
        </p:txBody>
      </p:sp>
      <p:sp>
        <p:nvSpPr>
          <p:cNvPr id="31" name="Shape 29"/>
          <p:cNvSpPr/>
          <p:nvPr/>
        </p:nvSpPr>
        <p:spPr>
          <a:xfrm>
            <a:off x="3355848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3538728" y="410565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538728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3538728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CMS-подпись</a:t>
            </a:r>
            <a:endParaRPr lang="en-US" sz="1280" dirty="0"/>
          </a:p>
        </p:txBody>
      </p:sp>
      <p:sp>
        <p:nvSpPr>
          <p:cNvPr id="35" name="Text 33"/>
          <p:cNvSpPr/>
          <p:nvPr/>
        </p:nvSpPr>
        <p:spPr>
          <a:xfrm>
            <a:off x="3538728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версии, сертификат, цепочка доверия УЦ и списки отзыва CRL.</a:t>
            </a:r>
            <a:endParaRPr lang="en-US" sz="1020" dirty="0"/>
          </a:p>
        </p:txBody>
      </p:sp>
      <p:sp>
        <p:nvSpPr>
          <p:cNvPr id="36" name="Shape 34"/>
          <p:cNvSpPr/>
          <p:nvPr/>
        </p:nvSpPr>
        <p:spPr>
          <a:xfrm>
            <a:off x="6208776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391656" y="410565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391656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6391656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 действий</a:t>
            </a:r>
            <a:endParaRPr lang="en-US" sz="1280" dirty="0"/>
          </a:p>
        </p:txBody>
      </p:sp>
      <p:sp>
        <p:nvSpPr>
          <p:cNvPr id="40" name="Text 38"/>
          <p:cNvSpPr/>
          <p:nvPr/>
        </p:nvSpPr>
        <p:spPr>
          <a:xfrm>
            <a:off x="6391656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журнал загрузок, изменений, решений и проверок.</a:t>
            </a:r>
            <a:endParaRPr lang="en-US" sz="1020" dirty="0"/>
          </a:p>
        </p:txBody>
      </p:sp>
      <p:sp>
        <p:nvSpPr>
          <p:cNvPr id="41" name="Shape 39"/>
          <p:cNvSpPr/>
          <p:nvPr/>
        </p:nvSpPr>
        <p:spPr>
          <a:xfrm>
            <a:off x="9061704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9244584" y="4105656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244584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244584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ИИ-анализ</a:t>
            </a:r>
            <a:endParaRPr lang="en-US" sz="1280" dirty="0"/>
          </a:p>
        </p:txBody>
      </p:sp>
      <p:sp>
        <p:nvSpPr>
          <p:cNvPr id="45" name="Text 43"/>
          <p:cNvSpPr/>
          <p:nvPr/>
        </p:nvSpPr>
        <p:spPr>
          <a:xfrm>
            <a:off x="9244584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внимания, сводки и поиск проблем — со ссылкой на источник.</a:t>
            </a:r>
            <a:endParaRPr lang="en-US" sz="1020" dirty="0"/>
          </a:p>
        </p:txBody>
      </p:sp>
      <p:sp>
        <p:nvSpPr>
          <p:cNvPr id="46" name="Text 44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АРМ — одна база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— свой уровень деталей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5532120" cy="4553712"/>
          </a:xfrm>
          <a:prstGeom prst="roundRect">
            <a:avLst>
              <a:gd name="adj" fmla="val 1606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828800"/>
            <a:ext cx="1463040" cy="292608"/>
          </a:xfrm>
          <a:prstGeom prst="roundRect">
            <a:avLst>
              <a:gd name="adj" fmla="val 25000"/>
            </a:avLst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92808"/>
            <a:ext cx="13167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 ПТО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49808" y="22860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Рабочее место инженера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49808" y="261518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версии и комплектность — на одном экране.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49808" y="3063240"/>
            <a:ext cx="5029200" cy="2834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 объекта, очередь, ближайшие сроки.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Пакетная загрузка и разбор PDF.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по разделам, статусам и типам.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Маршрут, замечания, подписи и версии.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ИИ-анализ с обязательным подтверждением.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199632" y="1591056"/>
            <a:ext cx="5532120" cy="4553712"/>
          </a:xfrm>
          <a:prstGeom prst="roundRect">
            <a:avLst>
              <a:gd name="adj" fmla="val 1606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446520" y="1828800"/>
            <a:ext cx="2286000" cy="292608"/>
          </a:xfrm>
          <a:prstGeom prst="roundRect">
            <a:avLst>
              <a:gd name="adj" fmla="val 25000"/>
            </a:avLst>
          </a:prstGeom>
          <a:solidFill>
            <a:srgbClr val="081E25"/>
          </a:solidFill>
          <a:ln w="12700">
            <a:solidFill>
              <a:srgbClr val="081E2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519672" y="1892808"/>
            <a:ext cx="213969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DDF6F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 РУКОВОДИТЕЛЯ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6446520" y="22860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Управленческий контур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6446520" y="2615184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портфеля без ручной консолидации.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6446520" y="3063240"/>
            <a:ext cx="5029200" cy="283464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объекты и средняя готовность.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просрочка документов.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 текущие статусы объектов.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ИИ-сводка по выбранному проекту.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деталям там, где требуется решение.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документный контур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загрузки до проверяемого реестра объекта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1152144" y="2148840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52144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49224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Загрузить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9224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Файлы и версии, пакетная загрузка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2176272" y="2834640"/>
            <a:ext cx="292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2441448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3090672" y="2148840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90672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587752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Распознать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2587752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PDF, OCR и тип документа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114800" y="2834640"/>
            <a:ext cx="292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4379976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9" name="Shape 17"/>
          <p:cNvSpPr/>
          <p:nvPr/>
        </p:nvSpPr>
        <p:spPr>
          <a:xfrm>
            <a:off x="5029200" y="2148840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5029200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4526280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4526280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Комплектность и реквизиты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6053328" y="2834640"/>
            <a:ext cx="292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6318504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6967728" y="2148840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6967728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6464808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Согласовать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6464808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Роли, замечания, возвраты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7991856" y="2834640"/>
            <a:ext cx="292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30" name="Shape 28"/>
          <p:cNvSpPr/>
          <p:nvPr/>
        </p:nvSpPr>
        <p:spPr>
          <a:xfrm>
            <a:off x="8257032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1" name="Shape 29"/>
          <p:cNvSpPr/>
          <p:nvPr/>
        </p:nvSpPr>
        <p:spPr>
          <a:xfrm>
            <a:off x="8906256" y="2148840"/>
            <a:ext cx="384048" cy="384048"/>
          </a:xfrm>
          <a:prstGeom prst="ellipse">
            <a:avLst/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8906256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33" name="Text 31"/>
          <p:cNvSpPr/>
          <p:nvPr/>
        </p:nvSpPr>
        <p:spPr>
          <a:xfrm>
            <a:off x="8403336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Подтвердить</a:t>
            </a:r>
            <a:endParaRPr lang="en-US" sz="1350" dirty="0"/>
          </a:p>
        </p:txBody>
      </p:sp>
      <p:sp>
        <p:nvSpPr>
          <p:cNvPr id="34" name="Text 32"/>
          <p:cNvSpPr/>
          <p:nvPr/>
        </p:nvSpPr>
        <p:spPr>
          <a:xfrm>
            <a:off x="8403336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и аудит действий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9930384" y="2834640"/>
            <a:ext cx="29260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→</a:t>
            </a:r>
            <a:endParaRPr lang="en-US" sz="1800" dirty="0"/>
          </a:p>
        </p:txBody>
      </p:sp>
      <p:sp>
        <p:nvSpPr>
          <p:cNvPr id="36" name="Shape 34"/>
          <p:cNvSpPr/>
          <p:nvPr/>
        </p:nvSpPr>
        <p:spPr>
          <a:xfrm>
            <a:off x="10195560" y="1920240"/>
            <a:ext cx="1691640" cy="2286000"/>
          </a:xfrm>
          <a:prstGeom prst="roundRect">
            <a:avLst>
              <a:gd name="adj" fmla="val 4324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10844784" y="2148840"/>
            <a:ext cx="384048" cy="384048"/>
          </a:xfrm>
          <a:prstGeom prst="ellipse">
            <a:avLst/>
          </a:prstGeom>
          <a:solidFill>
            <a:srgbClr val="21A038"/>
          </a:solidFill>
          <a:ln w="12700">
            <a:solidFill>
              <a:srgbClr val="21A038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10844784" y="2221992"/>
            <a:ext cx="384048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081E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10341864" y="2670048"/>
            <a:ext cx="13990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Выгрузить</a:t>
            </a:r>
            <a:endParaRPr lang="en-US" sz="1350" dirty="0"/>
          </a:p>
        </p:txBody>
      </p:sp>
      <p:sp>
        <p:nvSpPr>
          <p:cNvPr id="40" name="Text 38"/>
          <p:cNvSpPr/>
          <p:nvPr/>
        </p:nvSpPr>
        <p:spPr>
          <a:xfrm>
            <a:off x="10341864" y="3108960"/>
            <a:ext cx="139903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00" dirty="0">
                <a:solidFill>
                  <a:srgbClr val="C8D8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DOCX-реестр объекта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502920" y="4617720"/>
            <a:ext cx="11183112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42" name="Text 40"/>
          <p:cNvSpPr/>
          <p:nvPr/>
        </p:nvSpPr>
        <p:spPr>
          <a:xfrm>
            <a:off x="777240" y="4846320"/>
            <a:ext cx="10607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автоматизирует повторяемые операции, но не подменяет ответственного инженера: решения, возвраты и замечания сохраняются вместе с историей проверки.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777240" y="5440680"/>
            <a:ext cx="10607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фиксируется: файл → версия (SHA-256) → статус → решение → аудит.</a:t>
            </a:r>
            <a:endParaRPr lang="en-US" sz="1150" dirty="0"/>
          </a:p>
        </p:txBody>
      </p:sp>
      <p:sp>
        <p:nvSpPr>
          <p:cNvPr id="44" name="Text 42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ИИ без «магии»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помогает найти проблему — решение остаётся за инженером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5532120" cy="4553712"/>
          </a:xfrm>
          <a:prstGeom prst="roundRect">
            <a:avLst>
              <a:gd name="adj" fmla="val 1606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828800"/>
            <a:ext cx="2011680" cy="292608"/>
          </a:xfrm>
          <a:prstGeom prst="roundRect">
            <a:avLst>
              <a:gd name="adj" fmla="val 25000"/>
            </a:avLst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92808"/>
            <a:ext cx="18653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РАБОТАЕТ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49808" y="2286000"/>
            <a:ext cx="5029200" cy="35661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модель анализирует распознанный текст документов.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Готовит сводку и карточки внимания: «на проверке», «возвращён», просрочен.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 каких версиях документов основан вывод: document + version.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требует проверки ответственным специалистом.</a:t>
            </a:r>
            <a:endParaRPr lang="en-US" sz="1250" dirty="0"/>
          </a:p>
          <a:p>
            <a:pPr marL="177800" indent="-177800">
              <a:buSzPct val="100000"/>
              <a:buChar char="•"/>
            </a:pPr>
            <a:r>
              <a:rPr lang="en-US" sz="12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 локального размещения модели — без внешних AI API.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199632" y="1591056"/>
            <a:ext cx="5532120" cy="4553712"/>
          </a:xfrm>
          <a:prstGeom prst="roundRect">
            <a:avLst>
              <a:gd name="adj" fmla="val 1606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1" name="Text 9"/>
          <p:cNvSpPr/>
          <p:nvPr/>
        </p:nvSpPr>
        <p:spPr>
          <a:xfrm>
            <a:off x="6446520" y="182880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4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ДИЗАЙН-ПРИНЦИПЫ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446520" y="228600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у каждого ответа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6446520" y="25603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Ссылка на документ и версию — в тексте сводки.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446520" y="320040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человеком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46520" y="34747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выводы не применяются молча.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6446520" y="411480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внутри контура</a:t>
            </a:r>
            <a:endParaRPr lang="en-US" sz="1250" dirty="0"/>
          </a:p>
        </p:txBody>
      </p:sp>
      <p:sp>
        <p:nvSpPr>
          <p:cNvPr id="17" name="Text 15"/>
          <p:cNvSpPr/>
          <p:nvPr/>
        </p:nvSpPr>
        <p:spPr>
          <a:xfrm>
            <a:off x="6446520" y="43891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размещается в инфраструктуре заказчика.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6446520" y="5029200"/>
            <a:ext cx="5029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автономные решения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46520" y="5303520"/>
            <a:ext cx="5029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подготавливает; статус «принято» — только у инженера.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рабочий контур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проекта остаются под контролем организации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685800" y="177393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85800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685800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On-prem</a:t>
            </a:r>
            <a:endParaRPr lang="en-US" sz="1280" dirty="0"/>
          </a:p>
        </p:txBody>
      </p:sp>
      <p:sp>
        <p:nvSpPr>
          <p:cNvPr id="10" name="Text 8"/>
          <p:cNvSpPr/>
          <p:nvPr/>
        </p:nvSpPr>
        <p:spPr>
          <a:xfrm>
            <a:off x="685800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в локальном контуре организации; документы не покидают периметр.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3355848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2" name="Shape 10"/>
          <p:cNvSpPr/>
          <p:nvPr/>
        </p:nvSpPr>
        <p:spPr>
          <a:xfrm>
            <a:off x="3538728" y="177393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3538728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3538728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Неизменяемая версия</a:t>
            </a:r>
            <a:endParaRPr lang="en-US" sz="1280" dirty="0"/>
          </a:p>
        </p:txBody>
      </p:sp>
      <p:sp>
        <p:nvSpPr>
          <p:cNvPr id="15" name="Text 13"/>
          <p:cNvSpPr/>
          <p:nvPr/>
        </p:nvSpPr>
        <p:spPr>
          <a:xfrm>
            <a:off x="3538728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SHA-256 связывает документ, подпись и проверку; история файлов сохраняется.</a:t>
            </a:r>
            <a:endParaRPr lang="en-US" sz="1020" dirty="0"/>
          </a:p>
        </p:txBody>
      </p:sp>
      <p:sp>
        <p:nvSpPr>
          <p:cNvPr id="16" name="Shape 14"/>
          <p:cNvSpPr/>
          <p:nvPr/>
        </p:nvSpPr>
        <p:spPr>
          <a:xfrm>
            <a:off x="6208776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6391656" y="177393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91656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391656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CMS-подписи</a:t>
            </a:r>
            <a:endParaRPr lang="en-US" sz="1280" dirty="0"/>
          </a:p>
        </p:txBody>
      </p:sp>
      <p:sp>
        <p:nvSpPr>
          <p:cNvPr id="20" name="Text 18"/>
          <p:cNvSpPr/>
          <p:nvPr/>
        </p:nvSpPr>
        <p:spPr>
          <a:xfrm>
            <a:off x="6391656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версии, сертификат, цепочка доверия УЦ и списки отзыва CRL.</a:t>
            </a:r>
            <a:endParaRPr lang="en-US" sz="1020" dirty="0"/>
          </a:p>
        </p:txBody>
      </p:sp>
      <p:sp>
        <p:nvSpPr>
          <p:cNvPr id="21" name="Shape 19"/>
          <p:cNvSpPr/>
          <p:nvPr/>
        </p:nvSpPr>
        <p:spPr>
          <a:xfrm>
            <a:off x="9061704" y="159105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9244584" y="177393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9244584" y="184251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9244584" y="228600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Аудит действий</a:t>
            </a:r>
            <a:endParaRPr lang="en-US" sz="1280" dirty="0"/>
          </a:p>
        </p:txBody>
      </p:sp>
      <p:sp>
        <p:nvSpPr>
          <p:cNvPr id="25" name="Text 23"/>
          <p:cNvSpPr/>
          <p:nvPr/>
        </p:nvSpPr>
        <p:spPr>
          <a:xfrm>
            <a:off x="9244584" y="261518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Загрузки, изменения, решения и проверки — в журнале с привязкой к исполнителю.</a:t>
            </a:r>
            <a:endParaRPr lang="en-US" sz="1020" dirty="0"/>
          </a:p>
        </p:txBody>
      </p:sp>
      <p:sp>
        <p:nvSpPr>
          <p:cNvPr id="26" name="Shape 24"/>
          <p:cNvSpPr/>
          <p:nvPr/>
        </p:nvSpPr>
        <p:spPr>
          <a:xfrm>
            <a:off x="502920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7" name="Shape 25"/>
          <p:cNvSpPr/>
          <p:nvPr/>
        </p:nvSpPr>
        <p:spPr>
          <a:xfrm>
            <a:off x="685800" y="410565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685800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Ролевой доступ</a:t>
            </a:r>
            <a:endParaRPr lang="en-US" sz="1280" dirty="0"/>
          </a:p>
        </p:txBody>
      </p:sp>
      <p:sp>
        <p:nvSpPr>
          <p:cNvPr id="30" name="Text 28"/>
          <p:cNvSpPr/>
          <p:nvPr/>
        </p:nvSpPr>
        <p:spPr>
          <a:xfrm>
            <a:off x="685800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права и маршруты у ПТО, стройконтроля и руководителя.</a:t>
            </a:r>
            <a:endParaRPr lang="en-US" sz="1020" dirty="0"/>
          </a:p>
        </p:txBody>
      </p:sp>
      <p:sp>
        <p:nvSpPr>
          <p:cNvPr id="31" name="Shape 29"/>
          <p:cNvSpPr/>
          <p:nvPr/>
        </p:nvSpPr>
        <p:spPr>
          <a:xfrm>
            <a:off x="3355848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2" name="Shape 30"/>
          <p:cNvSpPr/>
          <p:nvPr/>
        </p:nvSpPr>
        <p:spPr>
          <a:xfrm>
            <a:off x="3538728" y="410565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538728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3538728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ИИ</a:t>
            </a:r>
            <a:endParaRPr lang="en-US" sz="1280" dirty="0"/>
          </a:p>
        </p:txBody>
      </p:sp>
      <p:sp>
        <p:nvSpPr>
          <p:cNvPr id="35" name="Text 33"/>
          <p:cNvSpPr/>
          <p:nvPr/>
        </p:nvSpPr>
        <p:spPr>
          <a:xfrm>
            <a:off x="3538728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Исходящие вызовы внешних AI API не требуются для сводок.</a:t>
            </a:r>
            <a:endParaRPr lang="en-US" sz="1020" dirty="0"/>
          </a:p>
        </p:txBody>
      </p:sp>
      <p:sp>
        <p:nvSpPr>
          <p:cNvPr id="36" name="Shape 34"/>
          <p:cNvSpPr/>
          <p:nvPr/>
        </p:nvSpPr>
        <p:spPr>
          <a:xfrm>
            <a:off x="6208776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37" name="Shape 35"/>
          <p:cNvSpPr/>
          <p:nvPr/>
        </p:nvSpPr>
        <p:spPr>
          <a:xfrm>
            <a:off x="6391656" y="410565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6391656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6391656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Подпись результата</a:t>
            </a:r>
            <a:endParaRPr lang="en-US" sz="1280" dirty="0"/>
          </a:p>
        </p:txBody>
      </p:sp>
      <p:sp>
        <p:nvSpPr>
          <p:cNvPr id="40" name="Text 38"/>
          <p:cNvSpPr/>
          <p:nvPr/>
        </p:nvSpPr>
        <p:spPr>
          <a:xfrm>
            <a:off x="6391656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Подтверждение и подпись закрепляют принятое состояние реестра.</a:t>
            </a:r>
            <a:endParaRPr lang="en-US" sz="1020" dirty="0"/>
          </a:p>
        </p:txBody>
      </p:sp>
      <p:sp>
        <p:nvSpPr>
          <p:cNvPr id="41" name="Shape 39"/>
          <p:cNvSpPr/>
          <p:nvPr/>
        </p:nvSpPr>
        <p:spPr>
          <a:xfrm>
            <a:off x="9061704" y="3922776"/>
            <a:ext cx="2670048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42" name="Shape 40"/>
          <p:cNvSpPr/>
          <p:nvPr/>
        </p:nvSpPr>
        <p:spPr>
          <a:xfrm>
            <a:off x="9244584" y="4105656"/>
            <a:ext cx="384048" cy="384048"/>
          </a:xfrm>
          <a:prstGeom prst="ellipse">
            <a:avLst/>
          </a:prstGeom>
          <a:solidFill>
            <a:srgbClr val="DDF6F2"/>
          </a:solidFill>
          <a:ln w="12700">
            <a:solidFill>
              <a:srgbClr val="DDF6F2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9244584" y="4174236"/>
            <a:ext cx="384048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8A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44" name="Text 42"/>
          <p:cNvSpPr/>
          <p:nvPr/>
        </p:nvSpPr>
        <p:spPr>
          <a:xfrm>
            <a:off x="9244584" y="4617720"/>
            <a:ext cx="230428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8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версиями</a:t>
            </a:r>
            <a:endParaRPr lang="en-US" sz="1280" dirty="0"/>
          </a:p>
        </p:txBody>
      </p:sp>
      <p:sp>
        <p:nvSpPr>
          <p:cNvPr id="45" name="Text 43"/>
          <p:cNvSpPr/>
          <p:nvPr/>
        </p:nvSpPr>
        <p:spPr>
          <a:xfrm>
            <a:off x="9244584" y="4946904"/>
            <a:ext cx="2304288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2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изменение — новая версия с хешем, а не перезапись файла.</a:t>
            </a:r>
            <a:endParaRPr lang="en-US" sz="1020" dirty="0"/>
          </a:p>
        </p:txBody>
      </p:sp>
      <p:sp>
        <p:nvSpPr>
          <p:cNvPr id="46" name="Text 44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система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Демо-контур ООО «ТехДокСфера» · read-only снимок · 18.09.2026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731520" y="177393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3400" dirty="0"/>
          </a:p>
        </p:txBody>
      </p:sp>
      <p:sp>
        <p:nvSpPr>
          <p:cNvPr id="8" name="Text 6"/>
          <p:cNvSpPr/>
          <p:nvPr/>
        </p:nvSpPr>
        <p:spPr>
          <a:xfrm>
            <a:off x="1920240" y="191109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активных объектов в портфеле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297680" y="159105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4526280" y="177393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5715000" y="191109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документов в демо-реестре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92440" y="159105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321040" y="177393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9509760" y="191109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документов утверждено маршрутом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02920" y="328269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731520" y="346557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66%</a:t>
            </a:r>
            <a:endParaRPr lang="en-US" sz="3400" dirty="0"/>
          </a:p>
        </p:txBody>
      </p:sp>
      <p:sp>
        <p:nvSpPr>
          <p:cNvPr id="17" name="Text 15"/>
          <p:cNvSpPr/>
          <p:nvPr/>
        </p:nvSpPr>
        <p:spPr>
          <a:xfrm>
            <a:off x="1920240" y="360273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готовность портфеля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4297680" y="328269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9" name="Text 17"/>
          <p:cNvSpPr/>
          <p:nvPr/>
        </p:nvSpPr>
        <p:spPr>
          <a:xfrm>
            <a:off x="4526280" y="346557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400" dirty="0"/>
          </a:p>
        </p:txBody>
      </p:sp>
      <p:sp>
        <p:nvSpPr>
          <p:cNvPr id="20" name="Text 18"/>
          <p:cNvSpPr/>
          <p:nvPr/>
        </p:nvSpPr>
        <p:spPr>
          <a:xfrm>
            <a:off x="5715000" y="360273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версии с SHA-256 историей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8092440" y="3282696"/>
            <a:ext cx="3611880" cy="1463040"/>
          </a:xfrm>
          <a:prstGeom prst="roundRect">
            <a:avLst>
              <a:gd name="adj" fmla="val 5000"/>
            </a:avLst>
          </a:prstGeom>
          <a:solidFill>
            <a:srgbClr val="F4F7F8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8321040" y="3465576"/>
            <a:ext cx="1371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400" dirty="0"/>
          </a:p>
        </p:txBody>
      </p:sp>
      <p:sp>
        <p:nvSpPr>
          <p:cNvPr id="23" name="Text 21"/>
          <p:cNvSpPr/>
          <p:nvPr/>
        </p:nvSpPr>
        <p:spPr>
          <a:xfrm>
            <a:off x="9509760" y="3602736"/>
            <a:ext cx="1965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АРМ: ПТО и руководитель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02920" y="5257800"/>
            <a:ext cx="11183112" cy="1005840"/>
          </a:xfrm>
          <a:prstGeom prst="roundRect">
            <a:avLst>
              <a:gd name="adj" fmla="val 7273"/>
            </a:avLst>
          </a:prstGeom>
          <a:solidFill>
            <a:srgbClr val="081E25"/>
          </a:solidFill>
          <a:ln w="10160">
            <a:solidFill>
              <a:srgbClr val="081E25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25" name="Text 23"/>
          <p:cNvSpPr/>
          <p:nvPr/>
        </p:nvSpPr>
        <p:spPr>
          <a:xfrm>
            <a:off x="777240" y="5440680"/>
            <a:ext cx="106070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BDD1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Портфель: ЖК «Северный парк» 68% · БЦ «Орбита» 82% · Школа №17 54% · Логистический центр 37% · КНС-4 91%. Статусы реестра: 7 утверждено, 7 на проверке, 3 возвращены, 3 в черновике.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4F7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56032"/>
            <a:ext cx="3474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spc="50" kern="0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ПРОДУКТ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11018520" y="256032"/>
            <a:ext cx="658368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10/11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502920" y="621792"/>
            <a:ext cx="11155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700" b="1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статус и следующий шаг</a:t>
            </a:r>
            <a:endParaRPr lang="en-US" sz="2700" dirty="0"/>
          </a:p>
        </p:txBody>
      </p:sp>
      <p:sp>
        <p:nvSpPr>
          <p:cNvPr id="5" name="Text 3"/>
          <p:cNvSpPr/>
          <p:nvPr/>
        </p:nvSpPr>
        <p:spPr>
          <a:xfrm>
            <a:off x="502920" y="1097280"/>
            <a:ext cx="10972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5F73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работает сегодня · как проверить ценность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591056"/>
            <a:ext cx="553212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7" name="Shape 5"/>
          <p:cNvSpPr/>
          <p:nvPr/>
        </p:nvSpPr>
        <p:spPr>
          <a:xfrm>
            <a:off x="749808" y="1828800"/>
            <a:ext cx="1737360" cy="292608"/>
          </a:xfrm>
          <a:prstGeom prst="roundRect">
            <a:avLst>
              <a:gd name="adj" fmla="val 25000"/>
            </a:avLst>
          </a:prstGeom>
          <a:solidFill>
            <a:srgbClr val="DFF5E5"/>
          </a:solidFill>
          <a:ln w="12700">
            <a:solidFill>
              <a:srgbClr val="DFF5E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1892808"/>
            <a:ext cx="159105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1A0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РАБОТАЕТ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749808" y="2286000"/>
            <a:ext cx="502920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Реестр, каталог и комплектность.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Пакетная загрузка, версии и SHA-256.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OCR и ручное подтверждение.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Согласование, замечания и аудит.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CMS-подписи.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ИИ с источниками.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6199632" y="1591056"/>
            <a:ext cx="5532120" cy="3611880"/>
          </a:xfrm>
          <a:prstGeom prst="roundRect">
            <a:avLst>
              <a:gd name="adj" fmla="val 2025"/>
            </a:avLst>
          </a:prstGeom>
          <a:solidFill>
            <a:srgbClr val="FFFFFF"/>
          </a:solidFill>
          <a:ln w="10160">
            <a:solidFill>
              <a:srgbClr val="D8E3E6"/>
            </a:solidFill>
            <a:prstDash val="solid"/>
          </a:ln>
          <a:effectLst>
            <a:outerShdw sx="100000" sy="100000" kx="0" ky="0" algn="bl" rotWithShape="0" blurRad="25400" dist="50800" dir="2700000">
              <a:srgbClr val="AAB8BC">
                <a:alpha val="16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6446520" y="1828800"/>
            <a:ext cx="1554480" cy="292608"/>
          </a:xfrm>
          <a:prstGeom prst="roundRect">
            <a:avLst>
              <a:gd name="adj" fmla="val 25000"/>
            </a:avLst>
          </a:prstGeom>
          <a:solidFill>
            <a:srgbClr val="EAF3F7"/>
          </a:solidFill>
          <a:ln w="12700">
            <a:solidFill>
              <a:srgbClr val="EAF3F7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9672" y="1892808"/>
            <a:ext cx="14081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2B6CB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РАЗВИВАЕМ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46520" y="2286000"/>
            <a:ext cx="5029200" cy="2743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t">
            <a:normAutofit/>
          </a:bodyPr>
          <a:lstStyle/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Предметное ядро: работы и ежедневный факт.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ОЖР и спецжурналы.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Инспекции и повторная проверка.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поставки и QR.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офлайн-контур.</a:t>
            </a:r>
            <a:endParaRPr lang="en-US" sz="1200" dirty="0"/>
          </a:p>
          <a:p>
            <a:pPr marL="177800" indent="-177800">
              <a:buSzPct val="100000"/>
              <a:buChar char="•"/>
            </a:pPr>
            <a:r>
              <a:rPr lang="en-US" sz="1200" dirty="0">
                <a:solidFill>
                  <a:srgbClr val="14262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КриптоПро и российские алгоритмы.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02920" y="5440680"/>
            <a:ext cx="11183112" cy="914400"/>
          </a:xfrm>
          <a:prstGeom prst="roundRect">
            <a:avLst>
              <a:gd name="adj" fmla="val 10000"/>
            </a:avLst>
          </a:prstGeom>
          <a:solidFill>
            <a:srgbClr val="081E25"/>
          </a:solidFill>
          <a:ln w="12700">
            <a:solidFill>
              <a:srgbClr val="081E2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77240" y="5605272"/>
            <a:ext cx="10607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Демонстрация на живом контуре → PoC 4 недели на одном процессе (30–50 документов, без интеграции) → go / no-go по протоколу KPI.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502920" y="6547104"/>
            <a:ext cx="79552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8193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ТехДокСфера · пилотный продукт · 18.09.2026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81E2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tacts_16x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2026-09-18T10:48:46Z</dcterms:created>
  <dcterms:modified xsi:type="dcterms:W3CDTF">2026-09-18T10:48:46Z</dcterms:modified>
</cp:coreProperties>
</file>